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74" r:id="rId8"/>
    <p:sldId id="276" r:id="rId9"/>
    <p:sldId id="277" r:id="rId10"/>
    <p:sldId id="263" r:id="rId11"/>
    <p:sldId id="278" r:id="rId12"/>
    <p:sldId id="265" r:id="rId13"/>
    <p:sldId id="279" r:id="rId14"/>
    <p:sldId id="280" r:id="rId15"/>
    <p:sldId id="267" r:id="rId16"/>
    <p:sldId id="282" r:id="rId17"/>
    <p:sldId id="281" r:id="rId18"/>
    <p:sldId id="283" r:id="rId19"/>
    <p:sldId id="284" r:id="rId20"/>
    <p:sldId id="285" r:id="rId21"/>
    <p:sldId id="291" r:id="rId22"/>
    <p:sldId id="286" r:id="rId23"/>
    <p:sldId id="270" r:id="rId24"/>
    <p:sldId id="271" r:id="rId25"/>
    <p:sldId id="288" r:id="rId26"/>
    <p:sldId id="289" r:id="rId27"/>
    <p:sldId id="272" r:id="rId28"/>
    <p:sldId id="290" r:id="rId29"/>
    <p:sldId id="273" r:id="rId30"/>
  </p:sldIdLst>
  <p:sldSz cx="18288000" cy="10287000"/>
  <p:notesSz cx="6858000" cy="9144000"/>
  <p:embeddedFontLst>
    <p:embeddedFont>
      <p:font typeface="Inter" panose="020B0604020202020204" charset="0"/>
      <p:regular r:id="rId31"/>
    </p:embeddedFont>
    <p:embeddedFont>
      <p:font typeface="Inter Bold" panose="020B0604020202020204" charset="0"/>
      <p:regular r:id="rId32"/>
    </p:embeddedFont>
    <p:embeddedFont>
      <p:font typeface="Inter Italics" panose="020B060402020202020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HK Grotesk Medium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2" autoAdjust="0"/>
  </p:normalViewPr>
  <p:slideViewPr>
    <p:cSldViewPr>
      <p:cViewPr varScale="1">
        <p:scale>
          <a:sx n="49" d="100"/>
          <a:sy n="49" d="100"/>
        </p:scale>
        <p:origin x="60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vananhn1703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github.com/AnhNV17/Java-Practice/blob/main/src/main/com/java/practice/FileWritter.jav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github.com/AnhNV17/Java-Practice/blob/main/src/main/com/java/practice/InformationCollector.jav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hyperlink" Target="https://github.com/AnhNV17/Java-Practice/blob/main/src/main/com/java/practice/FileRandomContentGenerator.jav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nhNV17/Java-Practice/blob/main/src/main/com/java/practice/FileRandomContentGenerator.java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s://github.com/AnhNV17/Java-Practice/blob/main/src/main/com/java/practice/FileLineContentReader.jav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nhNV17/Java-Practice/blob/main/src/main/com/java/practice/WordSearching.java" TargetMode="Externa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nhNV17/Java-Practice/blob/main/src/main/com/java/practice/FileReader.java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hyperlink" Target="https://github.com/AnhNV17/Java-Practice/blob/main/src/main/com/java/practice/FileReader.java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github.com/AnhNV17/Java-Practice/blob/main/src/main/com/java/practice/SensetiveWordsFiltering.jav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409993" y="0"/>
            <a:ext cx="19044231" cy="10641322"/>
          </a:xfrm>
          <a:custGeom>
            <a:avLst/>
            <a:gdLst/>
            <a:ahLst/>
            <a:cxnLst/>
            <a:rect l="l" t="t" r="r" b="b"/>
            <a:pathLst>
              <a:path w="19044231" h="10641322">
                <a:moveTo>
                  <a:pt x="0" y="0"/>
                </a:moveTo>
                <a:lnTo>
                  <a:pt x="19044231" y="0"/>
                </a:lnTo>
                <a:lnTo>
                  <a:pt x="19044231" y="10641322"/>
                </a:lnTo>
                <a:lnTo>
                  <a:pt x="0" y="10641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667"/>
            </a:stretch>
          </a:blipFill>
        </p:spPr>
      </p:sp>
      <p:sp>
        <p:nvSpPr>
          <p:cNvPr id="3" name="AutoShape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043">
            <a:off x="1028656" y="1059656"/>
            <a:ext cx="16230617" cy="0"/>
          </a:xfrm>
          <a:prstGeom prst="line">
            <a:avLst/>
          </a:prstGeom>
          <a:ln w="9525" cap="flat">
            <a:solidFill>
              <a:srgbClr val="2C2C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876698" y="3920387"/>
            <a:ext cx="15088656" cy="254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36"/>
              </a:lnSpc>
            </a:pPr>
            <a:r>
              <a:rPr lang="en-US" sz="19036" spc="-38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FILE I/O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76698" y="1385401"/>
            <a:ext cx="382024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</a:pPr>
            <a:r>
              <a:rPr lang="en-US" sz="1999" dirty="0">
                <a:solidFill>
                  <a:srgbClr val="2C2C2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Van </a:t>
            </a:r>
            <a:r>
              <a:rPr lang="en-US" sz="1999" dirty="0" err="1">
                <a:solidFill>
                  <a:srgbClr val="2C2C2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Anh</a:t>
            </a:r>
            <a:r>
              <a:rPr lang="en-US" sz="1999" dirty="0">
                <a:solidFill>
                  <a:srgbClr val="2C2C2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Nguyen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09389" y="1385401"/>
            <a:ext cx="299606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</a:pPr>
            <a:r>
              <a:rPr lang="en-US" sz="1999" u="sng">
                <a:solidFill>
                  <a:srgbClr val="2C2C2C"/>
                </a:solidFill>
                <a:latin typeface="HK Grotesk Medium"/>
                <a:ea typeface="HK Grotesk Medium"/>
                <a:cs typeface="HK Grotesk Medium"/>
                <a:sym typeface="HK Grotesk Medium"/>
                <a:hlinkClick r:id="rId4" tooltip="mailto:vananhn1703@gmail.com"/>
              </a:rPr>
              <a:t>vananhn1703@gmail.com</a:t>
            </a:r>
            <a:r>
              <a:rPr lang="en-US" sz="1999">
                <a:solidFill>
                  <a:srgbClr val="2C2C2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90555" y="1385401"/>
            <a:ext cx="299606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</a:pPr>
            <a:endParaRPr lang="en-US" sz="1999" dirty="0">
              <a:solidFill>
                <a:srgbClr val="2C2C2C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99344" y="6621528"/>
            <a:ext cx="11889242" cy="161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200" spc="-124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JAVA PRACTICE</a:t>
            </a:r>
          </a:p>
          <a:p>
            <a:pPr algn="ctr">
              <a:lnSpc>
                <a:spcPts val="6200"/>
              </a:lnSpc>
            </a:pPr>
            <a:endParaRPr lang="en-US" sz="6200" spc="-124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97961" y="3920387"/>
            <a:ext cx="15088656" cy="254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36"/>
              </a:lnSpc>
            </a:pPr>
            <a:r>
              <a:rPr lang="en-US" sz="19036" spc="-38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 I/O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303350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9"/>
                </a:lnTo>
                <a:lnTo>
                  <a:pt x="0" y="4580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162306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FileWritter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31825"/>
            <a:ext cx="1623060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chuỗi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sẵn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*.txt</a:t>
            </a: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267700"/>
            <a:ext cx="13982700" cy="13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Code </a:t>
            </a:r>
            <a:r>
              <a:rPr lang="en-US" sz="28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tham</a:t>
            </a: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khảo</a:t>
            </a: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8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4" tooltip="https://github.com/AnhNV17/Java-Practice/blob/main/src/main/com/java/practice/FileWritter.java"/>
              </a:rPr>
              <a:t>https://github.com/AnhNV17/Java-Practice/blob/main/FileWriter/src/main/com/java/practice/FileWritter.java</a:t>
            </a:r>
            <a:endParaRPr lang="en-US" sz="2800" u="sng" dirty="0">
              <a:solidFill>
                <a:srgbClr val="004AAD"/>
              </a:solidFill>
              <a:latin typeface="Inter"/>
              <a:ea typeface="Inter"/>
              <a:cs typeface="Inter"/>
              <a:sym typeface="Inter"/>
              <a:hlinkClick r:id="rId4" tooltip="https://github.com/AnhNV17/Java-Practice/blob/main/src/main/com/java/practice/FileWritter.jav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64" y="3749200"/>
            <a:ext cx="15627378" cy="383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303350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9"/>
                </a:lnTo>
                <a:lnTo>
                  <a:pt x="0" y="4580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162306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FileWritter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31825"/>
            <a:ext cx="1623060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chuỗi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sẵn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*.txt</a:t>
            </a: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319890"/>
            <a:ext cx="17079288" cy="36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390900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9"/>
                </a:lnTo>
                <a:lnTo>
                  <a:pt x="0" y="4580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08722"/>
            <a:ext cx="162306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InformationCollector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026089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Đặt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hỏi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: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sinh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ngày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nghề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lời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hỏi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lời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person.txt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thành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9" y="3607478"/>
            <a:ext cx="12452781" cy="5269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390900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9"/>
                </a:lnTo>
                <a:lnTo>
                  <a:pt x="0" y="4580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08722"/>
            <a:ext cx="162306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InformationCollector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026089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Đặt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hỏi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: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sinh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ngày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nghề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lời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hỏi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lời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person.txt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thành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496300"/>
            <a:ext cx="16230600" cy="13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Code </a:t>
            </a:r>
            <a:r>
              <a:rPr lang="en-US" sz="28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tham</a:t>
            </a: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khảo</a:t>
            </a: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8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4" tooltip="https://github.com/AnhNV17/Java-Practice/blob/main/src/main/com/java/practice/InformationCollector.java"/>
              </a:rPr>
              <a:t>https://github.com/AnhNV17/Java-Practice/blob/main/InformationCollector/src/main/com/java/practice/InformationCollector.java</a:t>
            </a:r>
            <a:endParaRPr lang="en-US" sz="2800" u="sng" dirty="0">
              <a:solidFill>
                <a:srgbClr val="004AAD"/>
              </a:solidFill>
              <a:latin typeface="Inter"/>
              <a:ea typeface="Inter"/>
              <a:cs typeface="Inter"/>
              <a:sym typeface="Inter"/>
              <a:hlinkClick r:id="rId4" tooltip="https://github.com/AnhNV17/Java-Practice/blob/main/src/main/com/java/practice/InformationCollector.jav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3619500"/>
            <a:ext cx="11163300" cy="46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390900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9"/>
                </a:lnTo>
                <a:lnTo>
                  <a:pt x="0" y="4580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08722"/>
            <a:ext cx="162306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InformationCollector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026089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Đặt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hỏi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: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sinh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ngày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nghề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lời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hỏi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lời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person.txt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thành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695700"/>
            <a:ext cx="15130604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5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1"/>
            <a:ext cx="18288000" cy="4611870"/>
          </a:xfrm>
          <a:custGeom>
            <a:avLst/>
            <a:gdLst/>
            <a:ahLst/>
            <a:cxnLst/>
            <a:rect l="l" t="t" r="r" b="b"/>
            <a:pathLst>
              <a:path w="33671797" h="5012555">
                <a:moveTo>
                  <a:pt x="0" y="0"/>
                </a:moveTo>
                <a:lnTo>
                  <a:pt x="33671797" y="0"/>
                </a:lnTo>
                <a:lnTo>
                  <a:pt x="33671797" y="5012555"/>
                </a:lnTo>
                <a:lnTo>
                  <a:pt x="0" y="501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24450"/>
            <a:ext cx="162306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5: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FileRandomContentGenerator</a:t>
            </a:r>
            <a:endParaRPr lang="en-US" sz="6999" dirty="0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697346"/>
            <a:ext cx="16230600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&gt; 10 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dài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256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ngẫu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A-Za-z0-9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để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megabytes (mega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tính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1024 * 1024 = 1.048.576 bytes).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xảy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khủng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sát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đến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giải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nhân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khắc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phục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874270"/>
            <a:ext cx="13955708" cy="4536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1"/>
            <a:ext cx="18288000" cy="4611870"/>
          </a:xfrm>
          <a:custGeom>
            <a:avLst/>
            <a:gdLst/>
            <a:ahLst/>
            <a:cxnLst/>
            <a:rect l="l" t="t" r="r" b="b"/>
            <a:pathLst>
              <a:path w="33671797" h="5012555">
                <a:moveTo>
                  <a:pt x="0" y="0"/>
                </a:moveTo>
                <a:lnTo>
                  <a:pt x="33671797" y="0"/>
                </a:lnTo>
                <a:lnTo>
                  <a:pt x="33671797" y="5012555"/>
                </a:lnTo>
                <a:lnTo>
                  <a:pt x="0" y="501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24450"/>
            <a:ext cx="162306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5: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FileRandomContentGenerator</a:t>
            </a:r>
            <a:endParaRPr lang="en-US" sz="6999" dirty="0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697346"/>
            <a:ext cx="16230600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&gt; 10 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dài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256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ngẫu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A-Za-z0-9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để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megabytes (mega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tính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1024 * 1024 = 1.048.576 bytes).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xảy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khủng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sát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đến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giải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nhân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khắc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phục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933888"/>
            <a:ext cx="14995305" cy="41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7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1"/>
            <a:ext cx="18288000" cy="4611870"/>
          </a:xfrm>
          <a:custGeom>
            <a:avLst/>
            <a:gdLst/>
            <a:ahLst/>
            <a:cxnLst/>
            <a:rect l="l" t="t" r="r" b="b"/>
            <a:pathLst>
              <a:path w="33671797" h="5012555">
                <a:moveTo>
                  <a:pt x="0" y="0"/>
                </a:moveTo>
                <a:lnTo>
                  <a:pt x="33671797" y="0"/>
                </a:lnTo>
                <a:lnTo>
                  <a:pt x="33671797" y="5012555"/>
                </a:lnTo>
                <a:lnTo>
                  <a:pt x="0" y="501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24450"/>
            <a:ext cx="162306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5: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FileRandomContentGenerator</a:t>
            </a:r>
            <a:endParaRPr lang="en-US" sz="6999" dirty="0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697346"/>
            <a:ext cx="16230600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&gt; 10 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dài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256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ngẫu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A-Za-z0-9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để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megabytes (mega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tính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1024 * 1024 = 1.048.576 bytes).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xảy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khủng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sát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đến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giải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nhân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khắc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phục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38428" y="7882586"/>
            <a:ext cx="16545938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Code </a:t>
            </a:r>
            <a:r>
              <a:rPr lang="en-US" sz="28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tham</a:t>
            </a: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khảo</a:t>
            </a: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8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4" tooltip="https://github.com/AnhNV17/Java-Practice/blob/main/src/main/com/java/practice/FileRandomContentGenerator.java"/>
              </a:rPr>
              <a:t>https://github.com/AnhNV17/Java-Practice/blob/main/FileRandomContentGenerator/src/main/com/java/practice/FileRandomContentGenerator.java</a:t>
            </a:r>
            <a:endParaRPr lang="en-US" sz="2800" u="sng" dirty="0">
              <a:solidFill>
                <a:srgbClr val="004AAD"/>
              </a:solidFill>
              <a:latin typeface="Inter"/>
              <a:ea typeface="Inter"/>
              <a:cs typeface="Inter"/>
              <a:sym typeface="Inter"/>
              <a:hlinkClick r:id="rId4" tooltip="https://github.com/AnhNV17/Java-Practice/blob/main/src/main/com/java/practice/FileRandomContentGenerator.jav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48" y="5094118"/>
            <a:ext cx="16374169" cy="23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3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1"/>
            <a:ext cx="18288000" cy="4611870"/>
          </a:xfrm>
          <a:custGeom>
            <a:avLst/>
            <a:gdLst/>
            <a:ahLst/>
            <a:cxnLst/>
            <a:rect l="l" t="t" r="r" b="b"/>
            <a:pathLst>
              <a:path w="33671797" h="5012555">
                <a:moveTo>
                  <a:pt x="0" y="0"/>
                </a:moveTo>
                <a:lnTo>
                  <a:pt x="33671797" y="0"/>
                </a:lnTo>
                <a:lnTo>
                  <a:pt x="33671797" y="5012555"/>
                </a:lnTo>
                <a:lnTo>
                  <a:pt x="0" y="501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24450"/>
            <a:ext cx="162306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5: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FileRandomContentGenerator</a:t>
            </a:r>
            <a:endParaRPr lang="en-US" sz="6999" dirty="0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697346"/>
            <a:ext cx="16230600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&gt; 10 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dài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256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ngẫu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A-Za-z0-9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để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megabytes (mega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tính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1024 * 1024 = 1.048.576 bytes).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xảy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khủng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sát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đến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giải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nhân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khắc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phục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838200" y="4919297"/>
            <a:ext cx="16230600" cy="494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Khi</a:t>
            </a:r>
            <a:r>
              <a:rPr lang="en-US" sz="27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X </a:t>
            </a:r>
            <a:r>
              <a:rPr lang="en-US" sz="27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là</a:t>
            </a:r>
            <a:r>
              <a:rPr lang="en-US" sz="27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số</a:t>
            </a:r>
            <a:r>
              <a:rPr lang="en-US" sz="27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rất</a:t>
            </a:r>
            <a:r>
              <a:rPr lang="en-US" sz="27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lớn</a:t>
            </a:r>
            <a:r>
              <a:rPr lang="en-US" sz="27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Hết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dung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lượng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ổ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đĩa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Ổ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đĩa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thể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đủ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dung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lượng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để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chứa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lớn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Điều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này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sẽ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gây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ra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IOException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chỉ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ra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rằng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còn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gian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trống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trên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thiết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bị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Hạn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chế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về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bộ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nhớ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Mặc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dù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chương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trình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ghi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dữ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liệu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vào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theo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từng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bước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kích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thước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cực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lớn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thể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gây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áp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lực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lên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bộ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nhớ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Chương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trình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thể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gặp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phải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vấn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đề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về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hiệu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suất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hoặc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thậm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chí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dừng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hoạt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động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do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thiếu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bộ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nhớ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Giới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hạn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của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hệ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thống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Các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hệ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thống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khác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nhau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giới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hạn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về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kích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thước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tối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đa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mà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chúng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thể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xử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lý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Ví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dụ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hệ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thống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FAT32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kích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thước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tối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đa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là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4 GB.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Vấn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đề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về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hiệu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suất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Hệ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thống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thể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trở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nên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chậm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chạp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hoặc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phản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hồi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trong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quá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trình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ghi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kích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thước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file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quá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lớn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069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1"/>
            <a:ext cx="18288000" cy="4611870"/>
          </a:xfrm>
          <a:custGeom>
            <a:avLst/>
            <a:gdLst/>
            <a:ahLst/>
            <a:cxnLst/>
            <a:rect l="l" t="t" r="r" b="b"/>
            <a:pathLst>
              <a:path w="33671797" h="5012555">
                <a:moveTo>
                  <a:pt x="0" y="0"/>
                </a:moveTo>
                <a:lnTo>
                  <a:pt x="33671797" y="0"/>
                </a:lnTo>
                <a:lnTo>
                  <a:pt x="33671797" y="5012555"/>
                </a:lnTo>
                <a:lnTo>
                  <a:pt x="0" y="501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24450"/>
            <a:ext cx="162306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5: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FileRandomContentGenerator</a:t>
            </a:r>
            <a:endParaRPr lang="en-US" sz="6999" dirty="0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697346"/>
            <a:ext cx="16230600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&gt; 10 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dài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256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ngẫu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A-Za-z0-9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để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megabytes (mega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tính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1024 * 1024 = 1.048.576 bytes).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xảy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khủng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sát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đến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giải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nhân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khắc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phục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4870217"/>
            <a:ext cx="11315700" cy="513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3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-9879266">
            <a:off x="-1789833" y="-4344919"/>
            <a:ext cx="25117592" cy="18404345"/>
          </a:xfrm>
          <a:custGeom>
            <a:avLst/>
            <a:gdLst/>
            <a:ahLst/>
            <a:cxnLst/>
            <a:rect l="l" t="t" r="r" b="b"/>
            <a:pathLst>
              <a:path w="25117592" h="18404345">
                <a:moveTo>
                  <a:pt x="0" y="0"/>
                </a:moveTo>
                <a:lnTo>
                  <a:pt x="25117592" y="0"/>
                </a:lnTo>
                <a:lnTo>
                  <a:pt x="25117592" y="18404345"/>
                </a:lnTo>
                <a:lnTo>
                  <a:pt x="0" y="1840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20045" y="2990850"/>
            <a:ext cx="9139255" cy="626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I/O = Input/Output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Trong lập trình, nó được biết đến là đầu ra và đầu vào của 1 chương trình.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Input (đầu vào) có thể là data nhập từ bàn phím hoặc từ 1 tệp tin.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Output (đầu ra) có thể là sự hiển thị (trên màn hình) hoặc 1 tệp tin.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File I/O (Input/Output) cho phép các chương trình Java tương tác với hệ thống tệp.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Bao gồm các thao tác như đọc dữ liệu từ tệp, ghi dữ liệu vào tệp, xóa tệp, và các thao tác khác liên quan đến tệp</a:t>
            </a:r>
          </a:p>
        </p:txBody>
      </p:sp>
      <p:sp>
        <p:nvSpPr>
          <p:cNvPr id="4" name="Freeform 4"/>
          <p:cNvSpPr/>
          <p:nvPr/>
        </p:nvSpPr>
        <p:spPr>
          <a:xfrm>
            <a:off x="2341219" y="3086100"/>
            <a:ext cx="4320540" cy="6172200"/>
          </a:xfrm>
          <a:custGeom>
            <a:avLst/>
            <a:gdLst/>
            <a:ahLst/>
            <a:cxnLst/>
            <a:rect l="l" t="t" r="r" b="b"/>
            <a:pathLst>
              <a:path w="4320540" h="6172200">
                <a:moveTo>
                  <a:pt x="0" y="0"/>
                </a:moveTo>
                <a:lnTo>
                  <a:pt x="4320540" y="0"/>
                </a:lnTo>
                <a:lnTo>
                  <a:pt x="432054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671211" y="1314450"/>
            <a:ext cx="694557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TỔNG QUAN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1"/>
            <a:ext cx="18288000" cy="4611870"/>
          </a:xfrm>
          <a:custGeom>
            <a:avLst/>
            <a:gdLst/>
            <a:ahLst/>
            <a:cxnLst/>
            <a:rect l="l" t="t" r="r" b="b"/>
            <a:pathLst>
              <a:path w="33671797" h="5012555">
                <a:moveTo>
                  <a:pt x="0" y="0"/>
                </a:moveTo>
                <a:lnTo>
                  <a:pt x="33671797" y="0"/>
                </a:lnTo>
                <a:lnTo>
                  <a:pt x="33671797" y="5012555"/>
                </a:lnTo>
                <a:lnTo>
                  <a:pt x="0" y="501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24450"/>
            <a:ext cx="162306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5: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FileRandomContentGenerator</a:t>
            </a:r>
            <a:endParaRPr lang="en-US" sz="6999" dirty="0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697346"/>
            <a:ext cx="16230600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&gt; 10 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dài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256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ngẫu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A-Za-z0-9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để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megabytes (mega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tính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1024 * 1024 = 1.048.576 bytes).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xảy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khủng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sát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đến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giải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nhân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khắc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phục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954965"/>
            <a:ext cx="11291110" cy="415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1"/>
            <a:ext cx="18288000" cy="4611870"/>
          </a:xfrm>
          <a:custGeom>
            <a:avLst/>
            <a:gdLst/>
            <a:ahLst/>
            <a:cxnLst/>
            <a:rect l="l" t="t" r="r" b="b"/>
            <a:pathLst>
              <a:path w="33671797" h="5012555">
                <a:moveTo>
                  <a:pt x="0" y="0"/>
                </a:moveTo>
                <a:lnTo>
                  <a:pt x="33671797" y="0"/>
                </a:lnTo>
                <a:lnTo>
                  <a:pt x="33671797" y="5012555"/>
                </a:lnTo>
                <a:lnTo>
                  <a:pt x="0" y="501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24450"/>
            <a:ext cx="162306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5: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FileRandomContentGenerator</a:t>
            </a:r>
            <a:endParaRPr lang="en-US" sz="6999" dirty="0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697346"/>
            <a:ext cx="16230600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&gt; 10 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dài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256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ngẫu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A-Za-z0-9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để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megabytes (mega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tính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1024 * 1024 = 1.048.576 bytes).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xảy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khủng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sát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đến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giải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nhân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khắc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phục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9" y="5219700"/>
            <a:ext cx="11323093" cy="28956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038428" y="7882586"/>
            <a:ext cx="15268372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Code </a:t>
            </a:r>
            <a:r>
              <a:rPr lang="en-US" sz="28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tham</a:t>
            </a: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khảo</a:t>
            </a: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8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5" tooltip="https://github.com/AnhNV17/Java-Practice/blob/main/src/main/com/java/practice/FileRandomContentGenerator.java"/>
              </a:rPr>
              <a:t>https://github.com/AnhNV17/Java-Practice/blob/main/FileRandomContentGenerator/src/main/com/java/practice/FileRandomGeneratorImprovement.java</a:t>
            </a:r>
            <a:endParaRPr lang="en-US" sz="2800" u="sng" dirty="0">
              <a:solidFill>
                <a:srgbClr val="004AAD"/>
              </a:solidFill>
              <a:latin typeface="Inter"/>
              <a:ea typeface="Inter"/>
              <a:cs typeface="Inter"/>
              <a:sym typeface="Inter"/>
              <a:hlinkClick r:id="rId5" tooltip="https://github.com/AnhNV17/Java-Practice/blob/main/src/main/com/java/practice/FileRandomContentGenerator.java"/>
            </a:endParaRPr>
          </a:p>
        </p:txBody>
      </p:sp>
    </p:spTree>
    <p:extLst>
      <p:ext uri="{BB962C8B-B14F-4D97-AF65-F5344CB8AC3E}">
        <p14:creationId xmlns:p14="http://schemas.microsoft.com/office/powerpoint/2010/main" val="189505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400425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8"/>
                </a:lnTo>
                <a:lnTo>
                  <a:pt x="0" y="4580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9517" y="817707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6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FileLineContentReader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47900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Viết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Y.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Đọc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file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ở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Y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rồi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ra.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Chú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ý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ngoại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lệ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Y &gt;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tổng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</a:t>
            </a: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17" y="3778384"/>
            <a:ext cx="13019406" cy="50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400425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8"/>
                </a:lnTo>
                <a:lnTo>
                  <a:pt x="0" y="4580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9517" y="817707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6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FileLineContentReader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47900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Viết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Y.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Đọc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file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ở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Y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rồi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ra.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Chú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ý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ngoại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lệ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Y &gt;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tổng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</a:t>
            </a: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343901"/>
            <a:ext cx="16725900" cy="13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Code </a:t>
            </a:r>
            <a:r>
              <a:rPr lang="en-US" sz="28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tham</a:t>
            </a: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khảo</a:t>
            </a: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8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4" tooltip="https://github.com/AnhNV17/Java-Practice/blob/main/src/main/com/java/practice/FileLineContentReader.java"/>
              </a:rPr>
              <a:t>https://github.com/AnhNV17/Java-Practice/blob/main/FileLineContentReader/src/main/com/java/practice/FileLineContentReader.java</a:t>
            </a:r>
            <a:endParaRPr lang="en-US" sz="2800" u="sng" dirty="0">
              <a:solidFill>
                <a:srgbClr val="004AAD"/>
              </a:solidFill>
              <a:latin typeface="Inter"/>
              <a:ea typeface="Inter"/>
              <a:cs typeface="Inter"/>
              <a:sym typeface="Inter"/>
              <a:hlinkClick r:id="rId4" tooltip="https://github.com/AnhNV17/Java-Practice/blob/main/src/main/com/java/practice/FileLineContentReader.jav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16" y="3804325"/>
            <a:ext cx="10049484" cy="4556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-33236"/>
            <a:ext cx="18288000" cy="3742457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8"/>
                </a:lnTo>
                <a:lnTo>
                  <a:pt x="0" y="4580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32352"/>
            <a:ext cx="162306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7: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WordSearching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4368" y="2175696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Viết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search,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đường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dẫn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khóa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*.txt,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tìm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khóa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tất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màn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hình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thứ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mấy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nội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dung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khóa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43" y="4009071"/>
            <a:ext cx="9716019" cy="5554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-33236"/>
            <a:ext cx="18288000" cy="3742457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8"/>
                </a:lnTo>
                <a:lnTo>
                  <a:pt x="0" y="4580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32352"/>
            <a:ext cx="162306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7: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WordSearching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4368" y="2175696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Viết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search,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đường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dẫn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khóa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*.txt,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tìm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khóa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tất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màn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hình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thứ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mấy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nội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dung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khóa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203" y="4128553"/>
            <a:ext cx="12595482" cy="4475478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082203" y="8724900"/>
            <a:ext cx="16606341" cy="1353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Code </a:t>
            </a:r>
            <a:r>
              <a:rPr lang="en-US" sz="28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tham</a:t>
            </a: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khảo</a:t>
            </a: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800" u="sng" dirty="0" smtClean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5" tooltip="https://github.com/AnhNV17/Java-Practice/blob/main/src/main/com/java/practice/WordSearching.java"/>
              </a:rPr>
              <a:t>https</a:t>
            </a:r>
            <a:r>
              <a:rPr lang="en-US" sz="28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5" tooltip="https://github.com/AnhNV17/Java-Practice/blob/main/src/main/com/java/practice/WordSearching.java"/>
              </a:rPr>
              <a:t>://github.com/AnhNV17/Java-Practice/blob/main/src/main/com/java/practice/WordSearching.java</a:t>
            </a:r>
            <a:r>
              <a:rPr lang="en-US" sz="2800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73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781425"/>
          </a:xfrm>
          <a:custGeom>
            <a:avLst/>
            <a:gdLst/>
            <a:ahLst/>
            <a:cxnLst/>
            <a:rect l="l" t="t" r="r" b="b"/>
            <a:pathLst>
              <a:path w="36252105" h="5396673">
                <a:moveTo>
                  <a:pt x="0" y="0"/>
                </a:moveTo>
                <a:lnTo>
                  <a:pt x="36252104" y="0"/>
                </a:lnTo>
                <a:lnTo>
                  <a:pt x="36252104" y="5396673"/>
                </a:lnTo>
                <a:lnTo>
                  <a:pt x="0" y="5396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0100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8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DirectoryTreeDescriber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3019" y="2247900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linux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tree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hiển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thị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cấu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trúc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màn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hình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console,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viết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năng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giống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tree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tham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đường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dẫn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cần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quét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hiển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thị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381500"/>
            <a:ext cx="13534558" cy="46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4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781425"/>
          </a:xfrm>
          <a:custGeom>
            <a:avLst/>
            <a:gdLst/>
            <a:ahLst/>
            <a:cxnLst/>
            <a:rect l="l" t="t" r="r" b="b"/>
            <a:pathLst>
              <a:path w="36252105" h="5396673">
                <a:moveTo>
                  <a:pt x="0" y="0"/>
                </a:moveTo>
                <a:lnTo>
                  <a:pt x="36252104" y="0"/>
                </a:lnTo>
                <a:lnTo>
                  <a:pt x="36252104" y="5396673"/>
                </a:lnTo>
                <a:lnTo>
                  <a:pt x="0" y="5396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0100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8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DirectoryTreeDescriber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3019" y="2247900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linux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tree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hiển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thị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cấu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trúc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màn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hình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console,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viết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năng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giống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tree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tham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đường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dẫn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cần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quét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hiển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thị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210228"/>
            <a:ext cx="14276036" cy="4581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781425"/>
          </a:xfrm>
          <a:custGeom>
            <a:avLst/>
            <a:gdLst/>
            <a:ahLst/>
            <a:cxnLst/>
            <a:rect l="l" t="t" r="r" b="b"/>
            <a:pathLst>
              <a:path w="36252105" h="5396673">
                <a:moveTo>
                  <a:pt x="0" y="0"/>
                </a:moveTo>
                <a:lnTo>
                  <a:pt x="36252104" y="0"/>
                </a:lnTo>
                <a:lnTo>
                  <a:pt x="36252104" y="5396673"/>
                </a:lnTo>
                <a:lnTo>
                  <a:pt x="0" y="5396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0100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8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DirectoryTreeDescriber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3019" y="2247900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linux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tree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hiển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thị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cấu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trúc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màn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hình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console,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viết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năng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giống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tree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tham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đường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dẫn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cần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quét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hiển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thị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65988" y="8191490"/>
            <a:ext cx="16688611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2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</a:rPr>
              <a:t>https://github.com/AnhNV17/Java-Practice/blob/main/DirectoryTreeDescriber/src/main/com/java/practice/DirectoryTreeDescriber.java</a:t>
            </a:r>
            <a:endParaRPr lang="en-US" sz="3999" dirty="0">
              <a:solidFill>
                <a:srgbClr val="004AA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989" y="4362445"/>
            <a:ext cx="15393211" cy="32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7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409993" y="0"/>
            <a:ext cx="19044231" cy="10641322"/>
          </a:xfrm>
          <a:custGeom>
            <a:avLst/>
            <a:gdLst/>
            <a:ahLst/>
            <a:cxnLst/>
            <a:rect l="l" t="t" r="r" b="b"/>
            <a:pathLst>
              <a:path w="19044231" h="10641322">
                <a:moveTo>
                  <a:pt x="0" y="0"/>
                </a:moveTo>
                <a:lnTo>
                  <a:pt x="19044231" y="0"/>
                </a:lnTo>
                <a:lnTo>
                  <a:pt x="19044231" y="10641322"/>
                </a:lnTo>
                <a:lnTo>
                  <a:pt x="0" y="10641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66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67502" y="4356420"/>
            <a:ext cx="11889242" cy="182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99"/>
              </a:lnSpc>
            </a:pPr>
            <a:r>
              <a:rPr lang="en-US" sz="13599" spc="-27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3986747" y="-2907341"/>
            <a:ext cx="27734974" cy="27734974"/>
          </a:xfrm>
          <a:custGeom>
            <a:avLst/>
            <a:gdLst/>
            <a:ahLst/>
            <a:cxnLst/>
            <a:rect l="l" t="t" r="r" b="b"/>
            <a:pathLst>
              <a:path w="27734974" h="27734974">
                <a:moveTo>
                  <a:pt x="0" y="0"/>
                </a:moveTo>
                <a:lnTo>
                  <a:pt x="27734974" y="0"/>
                </a:lnTo>
                <a:lnTo>
                  <a:pt x="27734974" y="27734975"/>
                </a:lnTo>
                <a:lnTo>
                  <a:pt x="0" y="27734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42084" y="3271740"/>
            <a:ext cx="6612285" cy="5455135"/>
          </a:xfrm>
          <a:custGeom>
            <a:avLst/>
            <a:gdLst/>
            <a:ahLst/>
            <a:cxnLst/>
            <a:rect l="l" t="t" r="r" b="b"/>
            <a:pathLst>
              <a:path w="6612285" h="5455135">
                <a:moveTo>
                  <a:pt x="0" y="0"/>
                </a:moveTo>
                <a:lnTo>
                  <a:pt x="6612285" y="0"/>
                </a:lnTo>
                <a:lnTo>
                  <a:pt x="6612285" y="5455136"/>
                </a:lnTo>
                <a:lnTo>
                  <a:pt x="0" y="5455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548315"/>
            <a:ext cx="951852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Các lợi ích của File I/O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14590"/>
            <a:ext cx="8482939" cy="469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Bản sao vĩnh viễn: Dữ liệu được lưu trữ trong tệp có thể được truy cập và sử dụng sau này.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Chia sẻ dữ liệu: Đầu ra từ một chương trình có thể được sử dụng làm đầu vào cho chương trình khác.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Tự động hóa: Dữ liệu đầu vào có thể được tự động hóa thay vì phải nhập thủ công, giúp giảm thiểu lỗi và tiết kiệm thời gian.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2722445"/>
          </a:xfrm>
          <a:custGeom>
            <a:avLst/>
            <a:gdLst/>
            <a:ahLst/>
            <a:cxnLst/>
            <a:rect l="l" t="t" r="r" b="b"/>
            <a:pathLst>
              <a:path w="18288000" h="2722445">
                <a:moveTo>
                  <a:pt x="0" y="0"/>
                </a:moveTo>
                <a:lnTo>
                  <a:pt x="18288000" y="0"/>
                </a:lnTo>
                <a:lnTo>
                  <a:pt x="18288000" y="2722445"/>
                </a:lnTo>
                <a:lnTo>
                  <a:pt x="0" y="2722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00062"/>
            <a:ext cx="1224614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 luyện tập 1: FileReader</a:t>
            </a:r>
          </a:p>
        </p:txBody>
      </p:sp>
      <p:sp>
        <p:nvSpPr>
          <p:cNvPr id="4" name="Freeform 4"/>
          <p:cNvSpPr/>
          <p:nvPr/>
        </p:nvSpPr>
        <p:spPr>
          <a:xfrm>
            <a:off x="12736211" y="851968"/>
            <a:ext cx="1077268" cy="509254"/>
          </a:xfrm>
          <a:custGeom>
            <a:avLst/>
            <a:gdLst/>
            <a:ahLst/>
            <a:cxnLst/>
            <a:rect l="l" t="t" r="r" b="b"/>
            <a:pathLst>
              <a:path w="1077268" h="509254">
                <a:moveTo>
                  <a:pt x="0" y="0"/>
                </a:moveTo>
                <a:lnTo>
                  <a:pt x="1077267" y="0"/>
                </a:lnTo>
                <a:lnTo>
                  <a:pt x="1077267" y="509254"/>
                </a:lnTo>
                <a:lnTo>
                  <a:pt x="0" y="50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28700" y="1815669"/>
            <a:ext cx="1588628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Đọc nội dung từ một file *.txt chứa nhiều dòng, rồi in ra console.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343900"/>
            <a:ext cx="15886284" cy="1353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Code </a:t>
            </a:r>
            <a:r>
              <a:rPr lang="en-US" sz="28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tham</a:t>
            </a: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khảo</a:t>
            </a: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sz="2800" u="sng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  <a:hlinkClick r:id="rId6" tooltip="https://github.com/AnhNV17/Java-Practice/blob/main/src/main/com/java/practice/FileReader.java"/>
              </a:rPr>
              <a:t> </a:t>
            </a:r>
            <a:r>
              <a:rPr lang="en-US" sz="28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6" tooltip="https://github.com/AnhNV17/Java-Practice/blob/main/src/main/com/java/practice/FileReader.java"/>
              </a:rPr>
              <a:t>https://github.com/AnhNV17/Java-Practice/blob/main/FileReader/src/main/com/java/practice/FileReader.java</a:t>
            </a:r>
            <a:endParaRPr lang="en-US" sz="2800" u="sng" dirty="0">
              <a:solidFill>
                <a:srgbClr val="004AAD"/>
              </a:solidFill>
              <a:latin typeface="Inter"/>
              <a:ea typeface="Inter"/>
              <a:cs typeface="Inter"/>
              <a:sym typeface="Inter"/>
              <a:hlinkClick r:id="rId6" tooltip="https://github.com/AnhNV17/Java-Practice/blob/main/src/main/com/java/practice/FileReader.jav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04" y="3373006"/>
            <a:ext cx="8617896" cy="49893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2722445"/>
          </a:xfrm>
          <a:custGeom>
            <a:avLst/>
            <a:gdLst/>
            <a:ahLst/>
            <a:cxnLst/>
            <a:rect l="l" t="t" r="r" b="b"/>
            <a:pathLst>
              <a:path w="18288000" h="2722445">
                <a:moveTo>
                  <a:pt x="0" y="0"/>
                </a:moveTo>
                <a:lnTo>
                  <a:pt x="18288000" y="0"/>
                </a:lnTo>
                <a:lnTo>
                  <a:pt x="18288000" y="2722445"/>
                </a:lnTo>
                <a:lnTo>
                  <a:pt x="0" y="2722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00062"/>
            <a:ext cx="1224614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FileReader</a:t>
            </a:r>
            <a:endParaRPr lang="en-US" sz="6999" dirty="0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736211" y="851968"/>
            <a:ext cx="1077268" cy="509254"/>
          </a:xfrm>
          <a:custGeom>
            <a:avLst/>
            <a:gdLst/>
            <a:ahLst/>
            <a:cxnLst/>
            <a:rect l="l" t="t" r="r" b="b"/>
            <a:pathLst>
              <a:path w="1077268" h="509254">
                <a:moveTo>
                  <a:pt x="0" y="0"/>
                </a:moveTo>
                <a:lnTo>
                  <a:pt x="1077267" y="0"/>
                </a:lnTo>
                <a:lnTo>
                  <a:pt x="1077267" y="509254"/>
                </a:lnTo>
                <a:lnTo>
                  <a:pt x="0" y="50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028700" y="1834719"/>
            <a:ext cx="1588628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Đọc nội dung từ một file *.txt chứa nhiều dòng, rồi in ra console.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1" y="3074351"/>
            <a:ext cx="14820900" cy="5079463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1028700" y="8343900"/>
            <a:ext cx="15886284" cy="623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Những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lỗi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này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sẽ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được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khắc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phục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dần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trong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những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bài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tiếp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theo</a:t>
            </a:r>
            <a:r>
              <a:rPr lang="en-US" sz="2800" u="sng" dirty="0" err="1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.</a:t>
            </a:r>
            <a:endParaRPr lang="en-US" sz="2800" u="sng" dirty="0">
              <a:latin typeface="Inter"/>
              <a:ea typeface="Inter"/>
              <a:cs typeface="Inter"/>
              <a:sym typeface="Inter"/>
              <a:hlinkClick r:id="rId7" tooltip="https://github.com/AnhNV17/Java-Practice/blob/main/src/main/com/java/practice/FileReader.ja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1" y="0"/>
            <a:ext cx="18287999" cy="2931417"/>
          </a:xfrm>
          <a:custGeom>
            <a:avLst/>
            <a:gdLst/>
            <a:ahLst/>
            <a:cxnLst/>
            <a:rect l="l" t="t" r="r" b="b"/>
            <a:pathLst>
              <a:path w="30482455" h="4537773">
                <a:moveTo>
                  <a:pt x="0" y="0"/>
                </a:moveTo>
                <a:lnTo>
                  <a:pt x="30482454" y="0"/>
                </a:lnTo>
                <a:lnTo>
                  <a:pt x="30482454" y="4537773"/>
                </a:lnTo>
                <a:lnTo>
                  <a:pt x="0" y="453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08334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SensetiveWordsFiltering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8155" y="1778892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Đọc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nội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dung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*.txt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Nếu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nhạy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sex, fuck, drug, kill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hay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thay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thế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âm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*,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ví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s*x, f*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ck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dr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*g, k*ll.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console.</a:t>
            </a: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397306"/>
            <a:ext cx="15719890" cy="487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1" y="0"/>
            <a:ext cx="18287999" cy="2931417"/>
          </a:xfrm>
          <a:custGeom>
            <a:avLst/>
            <a:gdLst/>
            <a:ahLst/>
            <a:cxnLst/>
            <a:rect l="l" t="t" r="r" b="b"/>
            <a:pathLst>
              <a:path w="30482455" h="4537773">
                <a:moveTo>
                  <a:pt x="0" y="0"/>
                </a:moveTo>
                <a:lnTo>
                  <a:pt x="30482454" y="0"/>
                </a:lnTo>
                <a:lnTo>
                  <a:pt x="30482454" y="4537773"/>
                </a:lnTo>
                <a:lnTo>
                  <a:pt x="0" y="453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08334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SensetiveWordsFiltering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8155" y="1778892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Đọc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nội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dung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*.txt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Nếu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nhạy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sex, fuck, drug, kill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hay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thay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thế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âm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*,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ví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s*x, f*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ck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dr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*g, k*ll.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console.</a:t>
            </a: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7609" y="7887934"/>
            <a:ext cx="15106246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Code </a:t>
            </a:r>
            <a:r>
              <a:rPr lang="en-US" sz="28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tham</a:t>
            </a: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khảo</a:t>
            </a:r>
            <a:r>
              <a:rPr lang="en-US" sz="28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8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4" tooltip="https://github.com/AnhNV17/Java-Practice/blob/main/src/main/com/java/practice/SensetiveWordsFiltering.java"/>
              </a:rPr>
              <a:t>https://github.com/AnhNV17/Java-Practice/blob/main/SensetiveWordsFiltering/src/main/com/java/practice/SensetiveWordsFiltering.java</a:t>
            </a:r>
            <a:endParaRPr lang="en-US" sz="2800" u="sng" dirty="0">
              <a:solidFill>
                <a:srgbClr val="004AAD"/>
              </a:solidFill>
              <a:latin typeface="Inter"/>
              <a:ea typeface="Inter"/>
              <a:cs typeface="Inter"/>
              <a:sym typeface="Inter"/>
              <a:hlinkClick r:id="rId4" tooltip="https://github.com/AnhNV17/Java-Practice/blob/main/src/main/com/java/practice/SensetiveWordsFiltering.jav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154" y="3248221"/>
            <a:ext cx="8476845" cy="432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1" y="0"/>
            <a:ext cx="18287999" cy="2931417"/>
          </a:xfrm>
          <a:custGeom>
            <a:avLst/>
            <a:gdLst/>
            <a:ahLst/>
            <a:cxnLst/>
            <a:rect l="l" t="t" r="r" b="b"/>
            <a:pathLst>
              <a:path w="30482455" h="4537773">
                <a:moveTo>
                  <a:pt x="0" y="0"/>
                </a:moveTo>
                <a:lnTo>
                  <a:pt x="30482454" y="0"/>
                </a:lnTo>
                <a:lnTo>
                  <a:pt x="30482454" y="4537773"/>
                </a:lnTo>
                <a:lnTo>
                  <a:pt x="0" y="453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08334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SensetiveWordsFiltering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8155" y="1778892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Đọc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nội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dung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*.txt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Nếu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nhạy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sex, fuck, drug, kill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hay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thay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thế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âm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*,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ví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s*x, f*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ck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dr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*g, k*ll.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console.</a:t>
            </a: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9" y="3561638"/>
            <a:ext cx="16716983" cy="46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7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1" y="0"/>
            <a:ext cx="18287999" cy="2931417"/>
          </a:xfrm>
          <a:custGeom>
            <a:avLst/>
            <a:gdLst/>
            <a:ahLst/>
            <a:cxnLst/>
            <a:rect l="l" t="t" r="r" b="b"/>
            <a:pathLst>
              <a:path w="30482455" h="4537773">
                <a:moveTo>
                  <a:pt x="0" y="0"/>
                </a:moveTo>
                <a:lnTo>
                  <a:pt x="30482454" y="0"/>
                </a:lnTo>
                <a:lnTo>
                  <a:pt x="30482454" y="4537773"/>
                </a:lnTo>
                <a:lnTo>
                  <a:pt x="0" y="453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08334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SensetiveWordsFiltering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8155" y="1778892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Đọc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nội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dung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*.txt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Nếu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nhạy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sex, fuck, drug, kill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hay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thay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thế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âm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*,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ví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s*x, f*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ck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dr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*g, k*ll.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console.</a:t>
            </a: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32" y="3534077"/>
            <a:ext cx="15057556" cy="480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1997</Words>
  <Application>Microsoft Office PowerPoint</Application>
  <PresentationFormat>Custom</PresentationFormat>
  <Paragraphs>84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Inter</vt:lpstr>
      <vt:lpstr>Arial</vt:lpstr>
      <vt:lpstr>Inter Bold</vt:lpstr>
      <vt:lpstr>Inter Italics</vt:lpstr>
      <vt:lpstr>Calibri</vt:lpstr>
      <vt:lpstr>HK Grotesk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14</cp:revision>
  <dcterms:created xsi:type="dcterms:W3CDTF">2006-08-16T00:00:00Z</dcterms:created>
  <dcterms:modified xsi:type="dcterms:W3CDTF">2024-08-07T19:02:19Z</dcterms:modified>
  <dc:identifier>DAGNCrBajXA</dc:identifier>
</cp:coreProperties>
</file>